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ue extérieure en contre-plongée de la façade d’un bâtiment moderne couverte de disques d’aluminium sous un ciel bleu et clair"/>
          <p:cNvSpPr/>
          <p:nvPr>
            <p:ph type="pic" sz="quarter" idx="21"/>
          </p:nvPr>
        </p:nvSpPr>
        <p:spPr>
          <a:xfrm>
            <a:off x="15417800" y="1270000"/>
            <a:ext cx="8144934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Vue en contre-plongée d’un bâtiment moderne en courbes sous un ciel nuageux"/>
          <p:cNvSpPr/>
          <p:nvPr>
            <p:ph type="pic" sz="quarter" idx="22"/>
          </p:nvPr>
        </p:nvSpPr>
        <p:spPr>
          <a:xfrm>
            <a:off x="15443200" y="7086600"/>
            <a:ext cx="8138580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Vue depuis l’intérieur d’un bâtiment moderne blanc doté de panneaux en verre, regardant vers le ciel, clair et partiellement nuageux"/>
          <p:cNvSpPr/>
          <p:nvPr>
            <p:ph type="pic" idx="23"/>
          </p:nvPr>
        </p:nvSpPr>
        <p:spPr>
          <a:xfrm>
            <a:off x="-124635" y="1270000"/>
            <a:ext cx="16840169" cy="112437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Vue en contre-plongée de la Azadi Tower à Téhéran, en Iran, avec un ciel bleu et clair en arrière-plan"/>
          <p:cNvSpPr/>
          <p:nvPr>
            <p:ph type="pic" idx="21"/>
          </p:nvPr>
        </p:nvSpPr>
        <p:spPr>
          <a:xfrm>
            <a:off x="0" y="-1282700"/>
            <a:ext cx="24384000" cy="16281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Vue depuis l’intérieur d’une structure en pierre, regardant vers l’extérieur, vers des escaliers et un ciel clair et bleu"/>
          <p:cNvSpPr/>
          <p:nvPr>
            <p:ph type="pic" idx="21"/>
          </p:nvPr>
        </p:nvSpPr>
        <p:spPr>
          <a:xfrm>
            <a:off x="0" y="-1270000"/>
            <a:ext cx="24384000" cy="162729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Un bâtiment blanc moderne doté de panneaux de verre avec un ciel bleu et clair en arrière-plan"/>
          <p:cNvSpPr/>
          <p:nvPr>
            <p:ph type="pic" idx="21"/>
          </p:nvPr>
        </p:nvSpPr>
        <p:spPr>
          <a:xfrm>
            <a:off x="92710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Petite section d’un pont moderne à Qingdao, Shandong, en Chine, en dessous d’un ciel partiellement nuageux"/>
          <p:cNvSpPr/>
          <p:nvPr>
            <p:ph type="pic" idx="22"/>
          </p:nvPr>
        </p:nvSpPr>
        <p:spPr>
          <a:xfrm>
            <a:off x="9271000" y="1263848"/>
            <a:ext cx="16773843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ONFERENCE TETE COEUR CORPS…"/>
          <p:cNvSpPr txBox="1"/>
          <p:nvPr/>
        </p:nvSpPr>
        <p:spPr>
          <a:xfrm>
            <a:off x="3780864" y="577849"/>
            <a:ext cx="16268320" cy="1256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52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CONFERENCE TETE COEUR CORPS</a:t>
            </a:r>
          </a:p>
          <a:p>
            <a:pPr>
              <a:defRPr b="1"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b="1"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PETIT POINT DE CONSCIENCE :</a:t>
            </a:r>
          </a:p>
          <a:p>
            <a:pPr>
              <a:defRPr b="1"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L’ÂGE NE DEVRAIT ÊTRE QU’UNE QUESTION DE CHIFFRE !</a:t>
            </a:r>
            <a:endParaRPr sz="4300"/>
          </a:p>
          <a:p>
            <a:pPr>
              <a:defRPr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4300"/>
          </a:p>
          <a:p>
            <a:pPr>
              <a:defRPr b="1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4300"/>
              <a:t>QUELQUES QUESTIONS :</a:t>
            </a:r>
            <a:endParaRPr sz="4300"/>
          </a:p>
          <a:p>
            <a:pPr>
              <a:defRPr b="1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Avez-vous des cailloux dans vos chaussures ?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Une mauvaise posture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Du stress, de l’anxiété, des difficultés de sommeil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Des difficultés à réaliser vos tâches rapidement ou à planifier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Des douleurs lombaires, cervicales chroniques, manque de mobilité du bassin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Des maladresses corporelles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Une tendance à vous isoler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Un mauvais équilibre postural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Une tendance à être impulsif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Tendance à procrastiner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Une difficulté à se recentrer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- De la fatigue chronique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OSONS NOUS ALORS LA QUESTION QUE FAIRE ET DECOUVRONS COMME ELEMENTS DE REPONSES : LES  RÉFLEXES ARCHAÏQUES ?…"/>
          <p:cNvSpPr txBox="1"/>
          <p:nvPr/>
        </p:nvSpPr>
        <p:spPr>
          <a:xfrm>
            <a:off x="-931763" y="3151116"/>
            <a:ext cx="24340758" cy="6083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                    POSONS NOUS ALORS LA QUESTION QUE FAIRE ET DECOUVRONS COMME ELEMENTS DE REPONSES : LES  RÉFLEXES ARCHAÏQUES ?</a:t>
            </a:r>
          </a:p>
          <a:p>
            <a:pPr>
              <a:defRPr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b="1"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QUESACO ?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sz="30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Ce sont d</a:t>
            </a:r>
            <a:r>
              <a:rPr sz="3500"/>
              <a:t>es mouvements innés, automatiques, non volontaires en</a:t>
            </a:r>
            <a:endParaRPr sz="3500"/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réaction à un stimulus.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Leur intégration permet le développement du système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nerveux et du tonus musculaire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OLES DES REFLEXES ARCHAIQUES…"/>
          <p:cNvSpPr txBox="1"/>
          <p:nvPr/>
        </p:nvSpPr>
        <p:spPr>
          <a:xfrm>
            <a:off x="2918142" y="2602908"/>
            <a:ext cx="18801716" cy="982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ROLES DES REFLEXES ARCHAIQUES 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</a:t>
            </a:r>
            <a:r>
              <a:rPr sz="3500"/>
              <a:t>1er programme neurologique qui permet au corps le mouvement volontaire pour une base </a:t>
            </a:r>
            <a:endParaRPr sz="3500"/>
          </a:p>
          <a:p>
            <a:pPr>
              <a:defRPr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3500"/>
              <a:t>fondamentale au développement .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• Le programme est hiérarchisé et inné.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• Ils émergent dès les premières semaines de vie in utéro..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• Ils connectent les bases fondamentales du mouvement, de la disponibilité cognitive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et de la sécurité émotionnelle.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• Ils permettent la création de schémas corporels, compétences motrices, maturité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émotionnelle.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• Ils mettent en place les mécanismes de survie (rôle protecteur).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• Leur intégration permet le développement du système nerveux et du bon tonus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musculaire.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Quand ce programme est perturbé par des facteurs de stress cela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compromet l’évolution du système nerveux.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Quels liens entre les réflexes archaïques et la neurophysiologie ?…"/>
          <p:cNvSpPr txBox="1"/>
          <p:nvPr>
            <p:ph type="body" idx="1"/>
          </p:nvPr>
        </p:nvSpPr>
        <p:spPr>
          <a:xfrm>
            <a:off x="1077227" y="2093873"/>
            <a:ext cx="21971001" cy="10109979"/>
          </a:xfrm>
          <a:prstGeom prst="rect">
            <a:avLst/>
          </a:prstGeom>
        </p:spPr>
        <p:txBody>
          <a:bodyPr/>
          <a:lstStyle/>
          <a:p>
            <a:pPr marL="609599" indent="-609599" algn="ctr">
              <a:defRPr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 marL="609599" indent="-609599" algn="ctr">
              <a:defRPr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 marL="609599" indent="-609599" algn="ctr">
              <a:defRPr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 marL="609599" indent="-609599" algn="ctr">
              <a:defRPr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Quels liens entre les réflexes archaïques et la neurophysiologie ?</a:t>
            </a:r>
          </a:p>
          <a:p>
            <a:pPr algn="ctr">
              <a:defRPr b="1" sz="50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STIMULER LE CERVEAU PAR LE MOUVEMENT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LES BIENFAITS DE LA BONNE INTÉGRATION DES…"/>
          <p:cNvSpPr txBox="1"/>
          <p:nvPr/>
        </p:nvSpPr>
        <p:spPr>
          <a:xfrm>
            <a:off x="6296398" y="635719"/>
            <a:ext cx="13730289" cy="1144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LES BIENFAITS DE LA BONNE INTÉGRATION DES </a:t>
            </a:r>
          </a:p>
          <a:p>
            <a:pPr>
              <a:defRPr b="1"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REFLEXES ARCHAÏQUES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Chaque réflexe influence la construction de ces 3 sphères.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b="1"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SPHÈRE CORPORELLE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Posture, coordination, détente, équilibre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corporel, bonne mobilité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b="1"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SPHÈRE ÉMOTIONNELLE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Confiance en soi, facilité à faire des choix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gestion du stress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b="1"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SPHÈRE COGNITIVE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Apprentissages plus aisés, bonne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concentration, mémorisation,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facilité à s’organiser et planifier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des tâches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IMPACTS DE LA MAUVAISE INTÉGRATION DES R.A :…"/>
          <p:cNvSpPr txBox="1"/>
          <p:nvPr/>
        </p:nvSpPr>
        <p:spPr>
          <a:xfrm>
            <a:off x="5477562" y="1536699"/>
            <a:ext cx="15124372" cy="1064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4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IMPACTS DE LA MAUVAISE INTÉGRATION DES R.A :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b="1" sz="36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SPHÈRE CORPORELLE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Scoliose, manque de coordination,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douleurs de dos, troubles de l’équilibre,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maladresses…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b="1"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SPHÈRE ÉMOTIONNELLE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Mauvaise gestion des émotions (colère,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peur), timidité, phobies,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Seuil de tolérance au stress diminué,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isolement.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b="1"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SPHÈRE COGNITIVE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Difficultés à raisonner, à se mettre à la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tâche</a:t>
            </a:r>
          </a:p>
          <a:p>
            <a:pPr>
              <a:defRPr sz="3500">
                <a:solidFill>
                  <a:schemeClr val="accent1">
                    <a:lumOff val="-13575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Agitation et difficultés attentionnelles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5E5E5E"/>
      </a:dk1>
      <a:lt1>
        <a:srgbClr val="005E00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